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1" r:id="rId2"/>
  </p:sldMasterIdLst>
  <p:notesMasterIdLst>
    <p:notesMasterId r:id="rId13"/>
  </p:notesMasterIdLst>
  <p:sldIdLst>
    <p:sldId id="257" r:id="rId3"/>
    <p:sldId id="310" r:id="rId4"/>
    <p:sldId id="298" r:id="rId5"/>
    <p:sldId id="307" r:id="rId6"/>
    <p:sldId id="311" r:id="rId7"/>
    <p:sldId id="312" r:id="rId8"/>
    <p:sldId id="313" r:id="rId9"/>
    <p:sldId id="314" r:id="rId10"/>
    <p:sldId id="267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86"/>
    <p:restoredTop sz="96186"/>
  </p:normalViewPr>
  <p:slideViewPr>
    <p:cSldViewPr snapToGrid="0">
      <p:cViewPr varScale="1">
        <p:scale>
          <a:sx n="81" d="100"/>
          <a:sy n="81" d="100"/>
        </p:scale>
        <p:origin x="10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5D83F4-3FB8-7546-9A68-556BC167F874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4F4916-476F-BB45-802C-A554441FF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996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A40DB-FD99-C82F-ADFB-3034879A75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5A05D9-4004-382B-C5C2-FC62678E82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5D6A7D-0EB5-7EE3-C954-ABBDC75F4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F0D35-844E-6A4B-A8C2-1298D1E39213}" type="datetime1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1EB89-F39E-B699-7C9C-13CDF0AAB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370E6-D92C-14C5-595B-D464AC9E2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121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EDC79-9CBD-7F9A-A8BC-E16389EFE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3A5128-8D8A-D195-4D43-DDEEA95DAE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A4B954-D41E-7B3C-F541-B36A5E018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BA829-DD51-F24F-8881-772A5FDB6760}" type="datetime1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0D4AA-61F5-E9D0-37A4-A712FE717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FEA4CE-06B6-50F0-3119-13A24BF7F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865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777040-84E4-5883-DA8C-FAF4C4D88B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B77BF4-0B1C-818D-B65E-9749A886C0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DA86DF-5D19-A1B9-5D4C-D4A605093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69E5C-EC11-244F-B603-095E5E5BA21D}" type="datetime1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250E2-CE6F-2497-44FA-B2DAC1948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FCDC47-8D86-DEEC-6FA7-191C65E32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6957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9144000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9144000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D1C833C1-7517-EE44-A3CB-DA3259EF5072}" type="datetime1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2D8DBB96-57CC-8742-BEF5-E27706DE288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5000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game, holding, table, person&#10;&#10;Description automatically generated">
            <a:extLst>
              <a:ext uri="{FF2B5EF4-FFF2-40B4-BE49-F238E27FC236}">
                <a16:creationId xmlns:a16="http://schemas.microsoft.com/office/drawing/2014/main" id="{C5D04B7C-1121-AF4E-B28A-2377894B663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9144000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9144000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DB7614A2-B42A-5A44-82ED-9BA54AD26D7F}" type="datetime1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2D8DBB96-57CC-8742-BEF5-E27706DE288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9282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9144000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9144000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8DED07C5-E386-1144-9AF8-49B9BFC7B2E7}" type="datetime1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2D8DBB96-57CC-8742-BEF5-E27706DE288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3946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picture containing game&#10;&#10;Description automatically generated">
            <a:extLst>
              <a:ext uri="{FF2B5EF4-FFF2-40B4-BE49-F238E27FC236}">
                <a16:creationId xmlns:a16="http://schemas.microsoft.com/office/drawing/2014/main" id="{C69EA131-A6CC-E343-B127-8FD1A443DE4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9144000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9144000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438DC18C-8CF3-7445-A488-C63A5767B7A1}" type="datetime1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>
              <a:defRPr b="0" i="0">
                <a:solidFill>
                  <a:schemeClr val="tx2"/>
                </a:solidFill>
                <a:latin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9920" y="6400800"/>
            <a:ext cx="923544" cy="17613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6184FA1-1953-D941-9B4F-9B98A426E60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3309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Photo">
    <p:bg>
      <p:bgPr>
        <a:solidFill>
          <a:srgbClr val="E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8139634" y="643095"/>
            <a:ext cx="4454013" cy="4548384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7736512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7750278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26DC681D-752A-8F4E-AB3E-2059F8782F95}" type="datetime1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9920" y="6400800"/>
            <a:ext cx="923544" cy="17613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5213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meter, clock&#10;&#10;Description automatically generated">
            <a:extLst>
              <a:ext uri="{FF2B5EF4-FFF2-40B4-BE49-F238E27FC236}">
                <a16:creationId xmlns:a16="http://schemas.microsoft.com/office/drawing/2014/main" id="{448C57E6-C381-6349-A77B-6D4E883C58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788326"/>
            <a:ext cx="11430000" cy="4173203"/>
          </a:xfrm>
        </p:spPr>
        <p:txBody>
          <a:bodyPr/>
          <a:lstStyle>
            <a:lvl1pPr>
              <a:lnSpc>
                <a:spcPct val="100000"/>
              </a:lnSpc>
              <a:defRPr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</a:defRPr>
            </a:lvl3pPr>
            <a:lvl4pPr>
              <a:lnSpc>
                <a:spcPct val="100000"/>
              </a:lnSpc>
              <a:defRPr b="0" i="1">
                <a:latin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BE86D-187A-1C46-B017-94E3A7B24C88}" type="datetime1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0402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meter, clock&#10;&#10;Description automatically generated">
            <a:extLst>
              <a:ext uri="{FF2B5EF4-FFF2-40B4-BE49-F238E27FC236}">
                <a16:creationId xmlns:a16="http://schemas.microsoft.com/office/drawing/2014/main" id="{CB84C70E-6892-7446-9357-17561BC34F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788326"/>
            <a:ext cx="8655424" cy="4173203"/>
          </a:xfrm>
        </p:spPr>
        <p:txBody>
          <a:bodyPr/>
          <a:lstStyle>
            <a:lvl1pPr>
              <a:lnSpc>
                <a:spcPct val="100000"/>
              </a:lnSpc>
              <a:defRPr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buNone/>
              <a:defRPr sz="1600" b="1" i="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marL="457200" indent="0">
              <a:lnSpc>
                <a:spcPct val="100000"/>
              </a:lnSpc>
              <a:buNone/>
              <a:defRPr b="0" i="0">
                <a:latin typeface="Arial" panose="020B0604020202020204" pitchFamily="34" charset="0"/>
              </a:defRPr>
            </a:lvl3pPr>
            <a:lvl4pPr marL="914400" indent="0">
              <a:lnSpc>
                <a:spcPct val="100000"/>
              </a:lnSpc>
              <a:buNone/>
              <a:defRPr b="0" i="1">
                <a:latin typeface="Arial" panose="020B0604020202020204" pitchFamily="34" charset="0"/>
              </a:defRPr>
            </a:lvl4pPr>
            <a:lvl5pPr marL="1371600" indent="0">
              <a:lnSpc>
                <a:spcPct val="100000"/>
              </a:lnSpc>
              <a:buNone/>
              <a:defRPr b="0" i="0">
                <a:latin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0DE1F-9C48-CB40-A838-FE5262DA9F07}" type="datetime1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5541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device&#10;&#10;Description automatically generated">
            <a:extLst>
              <a:ext uri="{FF2B5EF4-FFF2-40B4-BE49-F238E27FC236}">
                <a16:creationId xmlns:a16="http://schemas.microsoft.com/office/drawing/2014/main" id="{BD6484DF-8473-784A-9E03-1B89F13008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9993" y="-304800"/>
            <a:ext cx="13275733" cy="7467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5256" y="1412131"/>
            <a:ext cx="4156364" cy="2954655"/>
          </a:xfrm>
        </p:spPr>
        <p:txBody>
          <a:bodyPr anchor="ctr" anchorCtr="0"/>
          <a:lstStyle>
            <a:lvl1pPr algn="ctr">
              <a:lnSpc>
                <a:spcPct val="75000"/>
              </a:lnSpc>
              <a:defRPr sz="64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93252" y="4507343"/>
            <a:ext cx="3297383" cy="795334"/>
          </a:xfrm>
        </p:spPr>
        <p:txBody>
          <a:bodyPr/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688A-D392-5748-88EB-2467E770038F}" type="datetime1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668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BE927-6DF3-6C94-8916-3F3225A75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34EC6-5ED7-17EC-DD28-E740B4062E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95E314-E767-3012-B3DD-C0CAD0984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F9F83-07D8-3345-B913-18E0731B593F}" type="datetime1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9D4D76-2ADD-2901-AD56-C1E5E3FB9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6A4D2B-78F1-DB72-EF3B-8A46DD89A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409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Image">
    <p:bg>
      <p:bgPr>
        <a:solidFill>
          <a:srgbClr val="E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BC87F-5B5B-2A48-846A-38EF43D28515}" type="datetime1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sp>
        <p:nvSpPr>
          <p:cNvPr id="7" name="Text Placeholder 6"/>
          <p:cNvSpPr>
            <a:spLocks noGrp="1" noChangeAspect="1"/>
          </p:cNvSpPr>
          <p:nvPr>
            <p:ph type="body" sz="quarter" idx="14"/>
          </p:nvPr>
        </p:nvSpPr>
        <p:spPr>
          <a:xfrm>
            <a:off x="2286000" y="914400"/>
            <a:ext cx="3108960" cy="3108960"/>
          </a:xfrm>
          <a:prstGeom prst="ellipse">
            <a:avLst/>
          </a:prstGeom>
          <a:solidFill>
            <a:schemeClr val="bg1"/>
          </a:solidFill>
        </p:spPr>
        <p:txBody>
          <a:bodyPr anchor="ctr" anchorCtr="0"/>
          <a:lstStyle>
            <a:lvl1pPr algn="ctr">
              <a:spcBef>
                <a:spcPts val="900"/>
              </a:spcBef>
              <a:defRPr sz="1800" b="1" i="0">
                <a:latin typeface="Arial" panose="020B0604020202020204" pitchFamily="34" charset="0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6"/>
          <p:cNvSpPr>
            <a:spLocks noGrp="1" noChangeAspect="1"/>
          </p:cNvSpPr>
          <p:nvPr>
            <p:ph type="body" sz="quarter" idx="15"/>
          </p:nvPr>
        </p:nvSpPr>
        <p:spPr>
          <a:xfrm>
            <a:off x="-3520440" y="821933"/>
            <a:ext cx="3108960" cy="3108960"/>
          </a:xfrm>
          <a:prstGeom prst="ellipse">
            <a:avLst/>
          </a:prstGeom>
          <a:solidFill>
            <a:schemeClr val="bg1"/>
          </a:solidFill>
        </p:spPr>
        <p:txBody>
          <a:bodyPr anchor="ctr" anchorCtr="0"/>
          <a:lstStyle>
            <a:lvl1pPr algn="ctr">
              <a:spcBef>
                <a:spcPts val="900"/>
              </a:spcBef>
              <a:defRPr sz="1800" baseline="0"/>
            </a:lvl1pPr>
            <a:lvl2pPr marL="168275" indent="-168275" algn="ctr">
              <a:spcBef>
                <a:spcPts val="900"/>
              </a:spcBef>
              <a:buFont typeface="Arial" panose="020B0604020202020204" pitchFamily="34" charset="0"/>
              <a:buChar char="•"/>
              <a:defRPr sz="16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3163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hape, arrow&#10;&#10;Description automatically generated">
            <a:extLst>
              <a:ext uri="{FF2B5EF4-FFF2-40B4-BE49-F238E27FC236}">
                <a16:creationId xmlns:a16="http://schemas.microsoft.com/office/drawing/2014/main" id="{2278D793-58D8-FD45-B993-87F43D448AF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676" y="2020046"/>
            <a:ext cx="8190227" cy="498598"/>
          </a:xfrm>
        </p:spPr>
        <p:txBody>
          <a:bodyPr anchor="t" anchorCtr="0"/>
          <a:lstStyle>
            <a:lvl1pPr>
              <a:defRPr sz="36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676" y="1228188"/>
            <a:ext cx="8190227" cy="243794"/>
          </a:xfrm>
        </p:spPr>
        <p:txBody>
          <a:bodyPr anchor="b" anchorCtr="0"/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99A5F-4B6A-CA4A-B7BF-1F4015A906A9}" type="datetime1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08A3F1B6-E465-0442-B16C-69CBB50A445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0242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676" y="2020046"/>
            <a:ext cx="8190227" cy="498598"/>
          </a:xfrm>
        </p:spPr>
        <p:txBody>
          <a:bodyPr anchor="t" anchorCtr="0"/>
          <a:lstStyle>
            <a:lvl1pPr>
              <a:defRPr sz="36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676" y="1228188"/>
            <a:ext cx="8190227" cy="243794"/>
          </a:xfrm>
        </p:spPr>
        <p:txBody>
          <a:bodyPr anchor="b" anchorCtr="0"/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80D0B-B4EF-E844-B015-12E59C45B5F0}" type="datetime1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5AB7469C-EFB5-6643-B7FD-0BB44AE8972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2520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095C5B2-F45D-4E4C-A575-8D0D0D584B8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9188" y="-629586"/>
            <a:ext cx="3621741" cy="362174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59536"/>
            <a:ext cx="11430000" cy="498598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0999" y="1798730"/>
            <a:ext cx="5428129" cy="4144870"/>
          </a:xfrm>
        </p:spPr>
        <p:txBody>
          <a:bodyPr/>
          <a:lstStyle>
            <a:lvl1pPr>
              <a:defRPr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b="0" i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82871" y="1798730"/>
            <a:ext cx="5428129" cy="4144870"/>
          </a:xfrm>
        </p:spPr>
        <p:txBody>
          <a:bodyPr/>
          <a:lstStyle>
            <a:lvl1pPr>
              <a:defRPr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b="0" i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12E41-9AB2-0C46-BC37-8E260FA23061}" type="datetime1">
              <a:rPr lang="en-US" smtClean="0"/>
              <a:t>3/6/2023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3586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ircular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59536"/>
            <a:ext cx="11430000" cy="498598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0999" y="1798730"/>
            <a:ext cx="5428129" cy="4144870"/>
          </a:xfrm>
        </p:spPr>
        <p:txBody>
          <a:bodyPr/>
          <a:lstStyle>
            <a:lvl1pPr marL="0" indent="0">
              <a:spcBef>
                <a:spcPts val="1200"/>
              </a:spcBef>
              <a:spcAft>
                <a:spcPts val="3000"/>
              </a:spcAft>
              <a:buNone/>
              <a:defRPr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233363" indent="-233363">
              <a:spcBef>
                <a:spcPts val="2400"/>
              </a:spcBef>
              <a:buFont typeface="Arial" panose="020B0604020202020204" pitchFamily="34" charset="0"/>
              <a:buChar char="•"/>
              <a:defRPr sz="2000"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90563" indent="-233363">
              <a:spcBef>
                <a:spcPts val="1800"/>
              </a:spcBef>
              <a:buFont typeface="Palatino" pitchFamily="2" charset="0"/>
              <a:buChar char="–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147763" indent="-233363">
              <a:spcBef>
                <a:spcPts val="1800"/>
              </a:spcBef>
              <a:buFont typeface="Arial" panose="020B0604020202020204" pitchFamily="34" charset="0"/>
              <a:buChar char="•"/>
              <a:defRPr sz="1400" b="0" i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604963" indent="-233363">
              <a:spcBef>
                <a:spcPts val="1800"/>
              </a:spcBef>
              <a:buFont typeface="Palatino" pitchFamily="2" charset="0"/>
              <a:buChar char="–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0C155-C9BD-DB4D-A191-6AA4800F2C51}" type="datetime1">
              <a:rPr lang="en-US" smtClean="0"/>
              <a:t>3/6/2023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7621429" y="1928470"/>
            <a:ext cx="3423087" cy="3495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1065663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59536"/>
            <a:ext cx="11430000" cy="498598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56424" y="2179479"/>
            <a:ext cx="4191001" cy="3411631"/>
          </a:xfrm>
        </p:spPr>
        <p:txBody>
          <a:bodyPr/>
          <a:lstStyle>
            <a:lvl1pPr marL="0" indent="0">
              <a:spcBef>
                <a:spcPts val="1800"/>
              </a:spcBef>
              <a:spcAft>
                <a:spcPts val="0"/>
              </a:spcAft>
              <a:buNone/>
              <a:defRPr sz="1800"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 marL="0" indent="0">
              <a:spcBef>
                <a:spcPts val="1800"/>
              </a:spcBef>
              <a:buFont typeface="Arial" panose="020B0604020202020204" pitchFamily="34" charset="0"/>
              <a:buNone/>
              <a:defRPr sz="1800"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90563" indent="-233363">
              <a:spcBef>
                <a:spcPts val="1800"/>
              </a:spcBef>
              <a:buFont typeface="Palatino" pitchFamily="2" charset="0"/>
              <a:buChar char="–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147763" indent="-233363">
              <a:spcBef>
                <a:spcPts val="1800"/>
              </a:spcBef>
              <a:buFont typeface="Arial" panose="020B0604020202020204" pitchFamily="34" charset="0"/>
              <a:buChar char="•"/>
              <a:defRPr sz="1400" b="0" i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604963" indent="-233363">
              <a:spcBef>
                <a:spcPts val="1800"/>
              </a:spcBef>
              <a:buFont typeface="Palatino" pitchFamily="2" charset="0"/>
              <a:buChar char="–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A1662-DD39-8C42-881C-CE051B8D1682}" type="datetime1">
              <a:rPr lang="en-US" smtClean="0"/>
              <a:t>3/6/2023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1849328" y="2060164"/>
            <a:ext cx="4064780" cy="35309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4410255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E971A-A099-A043-A9CD-F563EB041B67}" type="datetime1">
              <a:rPr lang="en-US" smtClean="0"/>
              <a:t>3/6/2023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52556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C2916-6E02-5C48-AD02-2697BDF1C127}" type="datetime1">
              <a:rPr lang="en-US" smtClean="0"/>
              <a:t>3/6/2023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43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DA90F-BE20-DEA2-3509-62E1188C6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CA1C63-992F-F2CB-B843-E96F18E898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548223-1214-5F20-C59E-566BB70F8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DDEB6-C5E0-FD46-83DE-B7B8145F2DA9}" type="datetime1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E9DD8-113E-2042-DA3D-811E76CC0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DE84F2-F5EB-B677-635A-67E31CD0C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359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98CAF-1CC6-D9BC-A1F0-8D61EF66B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26D54-A3EB-8D93-D82C-4A2569091A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692294-F6AE-57ED-4053-76FFA3CC9D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CB4809-1B48-A4CE-8D6C-55FC657A8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EBFB6-0EA6-5B4B-B438-744D0F123878}" type="datetime1">
              <a:rPr lang="en-US" smtClean="0"/>
              <a:t>3/6/2023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97C7F8-4AE8-03EE-D18F-E97C1CEE9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8BA698-9B06-F4FC-88E3-72E135F1C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070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8F0ED-A152-2F81-EBA8-201671FB9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67E683-E278-F848-3E65-0094049111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51917F-530F-C0E5-7D39-3E91661E1C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F4FAD3-6438-3727-8929-547AE6D1A3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A9D92E-0513-4D6C-3963-6EAEFFE3C5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9628A8-8996-4656-86EA-532BD9BA4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D6291-6B70-9242-8C01-69C393CEB8DF}" type="datetime1">
              <a:rPr lang="en-US" smtClean="0"/>
              <a:t>3/6/2023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BF4116-8071-23A5-BDEB-14B0B519E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A5CE52-82CF-1EAC-FF7A-2EF6FBDC9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898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55A40-8ABB-293C-AA1F-7CD32B520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B955B9-4269-7A61-D179-F2CF05A26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766E-4241-B841-91B2-2230CF899EE1}" type="datetime1">
              <a:rPr lang="en-US" smtClean="0"/>
              <a:t>3/6/2023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C03885-1DF0-EE40-C9D4-27EEC915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4381D2-2BAF-D43E-1828-E5B1457B4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625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B52591-F50E-95DF-6AFC-D99671E05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0823-F684-304E-A825-31FEEDC15BF9}" type="datetime1">
              <a:rPr lang="en-US" smtClean="0"/>
              <a:t>3/6/2023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225C84-6886-12EC-EEAD-215B6D659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B2A0B0-3A5B-A5A7-0231-277B8FAAB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002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48A28-0207-EFF5-D448-6EF9CF24C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6A092-8CE3-B021-93EE-8A2C759648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7A986-7DA5-EE08-A913-CACB0D6EA3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1544E8-94DD-91DC-F957-BEDFF05FE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26EAF-9D08-AA46-9AC9-133A8D8A7209}" type="datetime1">
              <a:rPr lang="en-US" smtClean="0"/>
              <a:t>3/6/2023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2E51E-D26B-4A9A-6AEC-441A211EB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188E5B-665B-071C-F161-FA2D8C71A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234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00BC-7F86-6C7C-1A7C-1386FFB93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A06A8E-C026-7C94-E0BF-AAA7E2555B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EFCE32-008B-F01D-0391-7C6919C11E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4DD82C-DBDB-032F-4158-9B419335A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C18F4-018F-E64D-9E1D-F059C8BB6655}" type="datetime1">
              <a:rPr lang="en-US" smtClean="0"/>
              <a:t>3/6/2023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44A36A-86E9-00C2-EBD4-5661A55D6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https://archive.ics.uci.edu/ml/datasets/bank+marketing#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16B737-DEE3-016E-D1AD-25A56A383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469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69517D-FEE2-32CD-0164-B67CFD001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F46768-F364-D6BA-7C0D-B7EE2FB917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C8983-C6CE-E173-BD07-1B60926EE4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B8988-AD77-D446-93B3-5B228DFAAC90}" type="datetime1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D43F79-1AD4-D876-0BC5-074A2388F6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https://archive.ics.uci.edu/ml/datasets/bank+marketing#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15F812-EDEF-40AA-AC84-C72C75717C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E61D69-1EF6-484F-994F-F0FE7E70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840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860699"/>
            <a:ext cx="11430000" cy="49859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799665"/>
            <a:ext cx="11371008" cy="41439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7414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D5DAA4A2-CC65-6243-8E21-B63AA85F415D}" type="datetime1">
              <a:rPr lang="en-US" smtClean="0"/>
              <a:t>3/6/2023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741418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https://archive.ics.uci.edu/ml/datasets/bank+marketing#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9920" y="6400800"/>
            <a:ext cx="923544" cy="17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825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SzPct val="95000"/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j-lt"/>
          <a:ea typeface="+mn-ea"/>
          <a:cs typeface="+mn-cs"/>
        </a:defRPr>
      </a:lvl1pPr>
      <a:lvl2pPr marL="233363" indent="-233363" algn="l" defTabSz="914400" rtl="0" eaLnBrk="1" latinLnBrk="0" hangingPunct="1">
        <a:lnSpc>
          <a:spcPct val="100000"/>
        </a:lnSpc>
        <a:spcBef>
          <a:spcPts val="1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2pPr>
      <a:lvl3pPr marL="690563" indent="-233363" algn="l" defTabSz="914400" rtl="0" eaLnBrk="1" latinLnBrk="0" hangingPunct="1">
        <a:lnSpc>
          <a:spcPct val="100000"/>
        </a:lnSpc>
        <a:spcBef>
          <a:spcPts val="1800"/>
        </a:spcBef>
        <a:buFont typeface="Palatino" pitchFamily="2" charset="0"/>
        <a:buChar char="–"/>
        <a:defRPr sz="1600" i="0" kern="1200">
          <a:solidFill>
            <a:schemeClr val="tx1"/>
          </a:solidFill>
          <a:latin typeface="+mj-lt"/>
          <a:ea typeface="+mn-ea"/>
          <a:cs typeface="+mn-cs"/>
        </a:defRPr>
      </a:lvl3pPr>
      <a:lvl4pPr marL="1147763" indent="-233363" algn="l" defTabSz="914400" rtl="0" eaLnBrk="1" latinLnBrk="0" hangingPunct="1">
        <a:lnSpc>
          <a:spcPct val="100000"/>
        </a:lnSpc>
        <a:spcBef>
          <a:spcPts val="1800"/>
        </a:spcBef>
        <a:buFont typeface="Arial" panose="020B0604020202020204" pitchFamily="34" charset="0"/>
        <a:buChar char="•"/>
        <a:defRPr sz="1600" i="1" kern="1200">
          <a:solidFill>
            <a:schemeClr val="tx1"/>
          </a:solidFill>
          <a:latin typeface="+mj-lt"/>
          <a:ea typeface="+mn-ea"/>
          <a:cs typeface="+mn-cs"/>
        </a:defRPr>
      </a:lvl4pPr>
      <a:lvl5pPr marL="1604963" indent="-233363" algn="l" defTabSz="914400" rtl="0" eaLnBrk="1" latinLnBrk="0" hangingPunct="1">
        <a:lnSpc>
          <a:spcPct val="100000"/>
        </a:lnSpc>
        <a:spcBef>
          <a:spcPts val="1800"/>
        </a:spcBef>
        <a:buFont typeface="Palatino" pitchFamily="2" charset="0"/>
        <a:buChar char="–"/>
        <a:defRPr sz="14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72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936">
          <p15:clr>
            <a:srgbClr val="F26B43"/>
          </p15:clr>
        </p15:guide>
        <p15:guide id="4" orient="horz" pos="2160">
          <p15:clr>
            <a:srgbClr val="F26B43"/>
          </p15:clr>
        </p15:guide>
        <p15:guide id="5" orient="horz" pos="984">
          <p15:clr>
            <a:srgbClr val="F26B43"/>
          </p15:clr>
        </p15:guide>
        <p15:guide id="6" orient="horz" pos="3744">
          <p15:clr>
            <a:srgbClr val="F26B43"/>
          </p15:clr>
        </p15:guide>
        <p15:guide id="7" orient="horz" pos="1128">
          <p15:clr>
            <a:srgbClr val="F26B43"/>
          </p15:clr>
        </p15:guide>
        <p15:guide id="8" pos="7440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svg"/><Relationship Id="rId7" Type="http://schemas.openxmlformats.org/officeDocument/2006/relationships/image" Target="../media/image1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876" y="611405"/>
            <a:ext cx="11148176" cy="1879042"/>
          </a:xfrm>
        </p:spPr>
        <p:txBody>
          <a:bodyPr/>
          <a:lstStyle/>
          <a:p>
            <a:r>
              <a:rPr lang="en-US" sz="5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 Data &amp; Graph DB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2712496"/>
            <a:ext cx="9144000" cy="33951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>
                <a:latin typeface="Arial"/>
                <a:cs typeface="Arial"/>
              </a:rPr>
              <a:t>Team 2  Week 8, March 01, 2023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03122" y="3496111"/>
            <a:ext cx="6153150" cy="309877"/>
          </a:xfrm>
        </p:spPr>
        <p:txBody>
          <a:bodyPr/>
          <a:lstStyle/>
          <a:p>
            <a:r>
              <a:rPr lang="en-US" dirty="0"/>
              <a:t>Team Members:</a:t>
            </a:r>
          </a:p>
          <a:p>
            <a:r>
              <a:rPr lang="en-US" dirty="0" err="1"/>
              <a:t>Shanmukh</a:t>
            </a:r>
            <a:r>
              <a:rPr lang="en-US" dirty="0"/>
              <a:t> </a:t>
            </a:r>
            <a:r>
              <a:rPr lang="en-US" dirty="0" err="1"/>
              <a:t>Sanka</a:t>
            </a:r>
            <a:endParaRPr lang="en-US" dirty="0"/>
          </a:p>
          <a:p>
            <a:r>
              <a:rPr lang="en-US" dirty="0"/>
              <a:t>Rohit </a:t>
            </a:r>
            <a:r>
              <a:rPr lang="en-US" dirty="0" err="1"/>
              <a:t>Anumolu</a:t>
            </a:r>
            <a:endParaRPr lang="en-US" dirty="0"/>
          </a:p>
          <a:p>
            <a:r>
              <a:rPr lang="en-US" dirty="0"/>
              <a:t>Deepika Kumar</a:t>
            </a:r>
          </a:p>
          <a:p>
            <a:r>
              <a:rPr lang="en-US" dirty="0"/>
              <a:t>Farzana Chowdhury </a:t>
            </a:r>
            <a:r>
              <a:rPr lang="en-US" dirty="0" err="1"/>
              <a:t>Shampa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82ECFB-9A0E-7D6A-E4F4-E4A61577C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40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1CC76-D322-C932-991F-640816B2A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7818" y="3218782"/>
            <a:ext cx="4156364" cy="74078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9E0640-C2B8-208D-5678-E5808F641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161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73992-ACEB-C5B5-5327-1F7D26672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64068"/>
            <a:ext cx="11430000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E368C-B58E-DEEC-6518-AF7B12526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2</a:t>
            </a:fld>
            <a:endParaRPr lang="en-US"/>
          </a:p>
        </p:txBody>
      </p:sp>
      <p:pic>
        <p:nvPicPr>
          <p:cNvPr id="15" name="Graphic 14" descr="Search Inventory with solid fill">
            <a:extLst>
              <a:ext uri="{FF2B5EF4-FFF2-40B4-BE49-F238E27FC236}">
                <a16:creationId xmlns:a16="http://schemas.microsoft.com/office/drawing/2014/main" id="{E9EC14C2-763B-B944-1498-3D6264C4E7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94394" y="1396064"/>
            <a:ext cx="677681" cy="677681"/>
          </a:xfrm>
          <a:prstGeom prst="rect">
            <a:avLst/>
          </a:prstGeom>
        </p:spPr>
      </p:pic>
      <p:pic>
        <p:nvPicPr>
          <p:cNvPr id="18" name="Graphic 17" descr="Network with solid fill">
            <a:extLst>
              <a:ext uri="{FF2B5EF4-FFF2-40B4-BE49-F238E27FC236}">
                <a16:creationId xmlns:a16="http://schemas.microsoft.com/office/drawing/2014/main" id="{C82BBA65-A216-79EA-A6DD-E9803BABE5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476034" y="3276898"/>
            <a:ext cx="914400" cy="9144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665B7CC-5978-95C2-00A0-4BED795EB777}"/>
              </a:ext>
            </a:extLst>
          </p:cNvPr>
          <p:cNvSpPr txBox="1"/>
          <p:nvPr/>
        </p:nvSpPr>
        <p:spPr>
          <a:xfrm>
            <a:off x="1475970" y="1550408"/>
            <a:ext cx="6934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Dictionary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A30DDCA-E3AC-3B0E-5E23-0C840BBD72C3}"/>
              </a:ext>
            </a:extLst>
          </p:cNvPr>
          <p:cNvSpPr txBox="1"/>
          <p:nvPr/>
        </p:nvSpPr>
        <p:spPr>
          <a:xfrm>
            <a:off x="1475970" y="2486409"/>
            <a:ext cx="6934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Synthetic Data Generation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1455AF-0E43-2DED-449C-39DFF9D3AC52}"/>
              </a:ext>
            </a:extLst>
          </p:cNvPr>
          <p:cNvSpPr txBox="1"/>
          <p:nvPr/>
        </p:nvSpPr>
        <p:spPr>
          <a:xfrm>
            <a:off x="1475970" y="3467884"/>
            <a:ext cx="6934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Graphs</a:t>
            </a:r>
          </a:p>
        </p:txBody>
      </p:sp>
      <p:pic>
        <p:nvPicPr>
          <p:cNvPr id="5" name="Graphic 4" descr="Table">
            <a:extLst>
              <a:ext uri="{FF2B5EF4-FFF2-40B4-BE49-F238E27FC236}">
                <a16:creationId xmlns:a16="http://schemas.microsoft.com/office/drawing/2014/main" id="{BF258EE6-D6BD-87AE-31FB-CC130E8DBF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6034" y="2218121"/>
            <a:ext cx="914400" cy="914400"/>
          </a:xfrm>
          <a:prstGeom prst="rect">
            <a:avLst/>
          </a:prstGeom>
        </p:spPr>
      </p:pic>
      <p:pic>
        <p:nvPicPr>
          <p:cNvPr id="6" name="Graphic 5" descr="Hurdle with solid fill">
            <a:extLst>
              <a:ext uri="{FF2B5EF4-FFF2-40B4-BE49-F238E27FC236}">
                <a16:creationId xmlns:a16="http://schemas.microsoft.com/office/drawing/2014/main" id="{B8098E46-1F6D-9FDE-D192-9FEF6440864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476034" y="4335675"/>
            <a:ext cx="914400" cy="914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D18B779-9FBC-2163-C794-3FA36A98B257}"/>
              </a:ext>
            </a:extLst>
          </p:cNvPr>
          <p:cNvSpPr txBox="1"/>
          <p:nvPr/>
        </p:nvSpPr>
        <p:spPr>
          <a:xfrm>
            <a:off x="1475970" y="4424040"/>
            <a:ext cx="6934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Challenges</a:t>
            </a:r>
          </a:p>
        </p:txBody>
      </p:sp>
    </p:spTree>
    <p:extLst>
      <p:ext uri="{BB962C8B-B14F-4D97-AF65-F5344CB8AC3E}">
        <p14:creationId xmlns:p14="http://schemas.microsoft.com/office/powerpoint/2010/main" val="3860188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B55E1-85DE-6216-35C5-029D308A1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36525"/>
            <a:ext cx="11430000" cy="1329595"/>
          </a:xfrm>
        </p:spPr>
        <p:txBody>
          <a:bodyPr/>
          <a:lstStyle/>
          <a:p>
            <a:r>
              <a:rPr lang="en-US" sz="3200" dirty="0"/>
              <a:t>Desired </a:t>
            </a:r>
            <a:br>
              <a:rPr lang="en-US" sz="3200" dirty="0"/>
            </a:br>
            <a:r>
              <a:rPr lang="en-US" sz="3200" dirty="0"/>
              <a:t>Data</a:t>
            </a:r>
            <a:br>
              <a:rPr lang="en-US" sz="3200" dirty="0"/>
            </a:br>
            <a:r>
              <a:rPr lang="en-US" sz="3200" dirty="0"/>
              <a:t>Dictionary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BCCC7D3-E41E-250D-0574-8FAFFC917F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6087819"/>
              </p:ext>
            </p:extLst>
          </p:nvPr>
        </p:nvGraphicFramePr>
        <p:xfrm>
          <a:off x="1990251" y="0"/>
          <a:ext cx="10201749" cy="63567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4549">
                  <a:extLst>
                    <a:ext uri="{9D8B030D-6E8A-4147-A177-3AD203B41FA5}">
                      <a16:colId xmlns:a16="http://schemas.microsoft.com/office/drawing/2014/main" val="4061587998"/>
                    </a:ext>
                  </a:extLst>
                </a:gridCol>
                <a:gridCol w="1679510">
                  <a:extLst>
                    <a:ext uri="{9D8B030D-6E8A-4147-A177-3AD203B41FA5}">
                      <a16:colId xmlns:a16="http://schemas.microsoft.com/office/drawing/2014/main" val="2003361066"/>
                    </a:ext>
                  </a:extLst>
                </a:gridCol>
                <a:gridCol w="6397690">
                  <a:extLst>
                    <a:ext uri="{9D8B030D-6E8A-4147-A177-3AD203B41FA5}">
                      <a16:colId xmlns:a16="http://schemas.microsoft.com/office/drawing/2014/main" val="1550234080"/>
                    </a:ext>
                  </a:extLst>
                </a:gridCol>
              </a:tblGrid>
              <a:tr h="260926">
                <a:tc>
                  <a:txBody>
                    <a:bodyPr/>
                    <a:lstStyle/>
                    <a:p>
                      <a:r>
                        <a:rPr lang="en-US" sz="1200"/>
                        <a:t>Attributes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Constraints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Description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311003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/>
                        <a:t>Customer 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Unique Identification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8203477"/>
                  </a:ext>
                </a:extLst>
              </a:tr>
              <a:tr h="434877">
                <a:tc>
                  <a:txBody>
                    <a:bodyPr/>
                    <a:lstStyle/>
                    <a:p>
                      <a:r>
                        <a:rPr lang="en-US" sz="1200"/>
                        <a:t>LOB Code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/>
                        <a:t>String of Char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Retail or Commercial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893900"/>
                  </a:ext>
                </a:extLst>
              </a:tr>
              <a:tr h="434877">
                <a:tc>
                  <a:txBody>
                    <a:bodyPr/>
                    <a:lstStyle/>
                    <a:p>
                      <a:r>
                        <a:rPr lang="en-US" sz="1200"/>
                        <a:t>Product Name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Home loan, Personal loan, Real-estate loan, Mortgage, Car loan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6664505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/>
                        <a:t>Customer Type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Retail or Commercial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1676281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/>
                        <a:t>Age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18 - 80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Age of the customer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6689092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/>
                        <a:t>Annual Income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46000 - 98000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Annual income of the customer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8260235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/>
                        <a:t>Missed Payments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No. of payments missed by the customer.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712958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/>
                        <a:t>Delinquent Days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30/60/90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Max delinquent of customer from all loans.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0827423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/>
                        <a:t>Penalty Fees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Any lifetime penalty applied to the account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0770101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/>
                        <a:t>Probability of Default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Denotes the probability the customer will default. Loans would not be issued if this is high.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686899"/>
                  </a:ext>
                </a:extLst>
              </a:tr>
              <a:tr h="565341">
                <a:tc>
                  <a:txBody>
                    <a:bodyPr/>
                    <a:lstStyle/>
                    <a:p>
                      <a:r>
                        <a:rPr lang="en-US" sz="1200"/>
                        <a:t>DTI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&lt;50%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Debt to Income ratio</a:t>
                      </a:r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7760639"/>
                  </a:ext>
                </a:extLst>
              </a:tr>
              <a:tr h="327312">
                <a:tc>
                  <a:txBody>
                    <a:bodyPr/>
                    <a:lstStyle/>
                    <a:p>
                      <a:r>
                        <a:rPr lang="en-US" sz="1200"/>
                        <a:t>On Time Payment 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/>
                        <a:t>No. of ontime payments made by the customer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8052820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/>
                        <a:t>Bullet Flag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 or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Denotes if the client can pay all the current balance by the end of the term as a single payment.</a:t>
                      </a:r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3301137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/>
                        <a:t>Inactive Flag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 or 0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If a deposit account is no longer in use.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0669863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/>
                        <a:t>Total Reachouts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Captures the total number of marketing campaigns run for this customer.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7164502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 dirty="0"/>
                        <a:t>Successful </a:t>
                      </a:r>
                      <a:r>
                        <a:rPr lang="en-US" sz="1200" dirty="0" err="1"/>
                        <a:t>reachouts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Captures the successful campaigns of all the </a:t>
                      </a:r>
                      <a:r>
                        <a:rPr lang="en-US" sz="1200" dirty="0" err="1"/>
                        <a:t>reachouts</a:t>
                      </a:r>
                      <a:r>
                        <a:rPr lang="en-US" sz="1200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6762581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 dirty="0"/>
                        <a:t>Risk Rating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1-9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Assign how likely the client is to default.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1817355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 dirty="0"/>
                        <a:t>Primary credit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300-850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Primary Credit Score of the customer. Fix it to be one of Equifax or Experian or TransUnion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0816787"/>
                  </a:ext>
                </a:extLst>
              </a:tr>
              <a:tr h="260926">
                <a:tc>
                  <a:txBody>
                    <a:bodyPr/>
                    <a:lstStyle/>
                    <a:p>
                      <a:r>
                        <a:rPr lang="en-US" sz="1200" dirty="0"/>
                        <a:t>Total credit accounts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No. of credit account the customer has overall. Truist + External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457830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85869-3354-3BCD-2F0C-3E0E9D6F0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20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6DB36E6-6DDE-9293-8E7D-3D827098B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860699"/>
            <a:ext cx="11430000" cy="498598"/>
          </a:xfrm>
        </p:spPr>
        <p:txBody>
          <a:bodyPr/>
          <a:lstStyle/>
          <a:p>
            <a:r>
              <a:rPr lang="en-US" dirty="0"/>
              <a:t>Synthetic data generation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89AB55-8688-7A53-AB75-700772E22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4</a:t>
            </a:fld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6882E0A-2D63-046A-65FD-9E00EC43CD01}"/>
              </a:ext>
            </a:extLst>
          </p:cNvPr>
          <p:cNvSpPr txBox="1">
            <a:spLocks/>
          </p:cNvSpPr>
          <p:nvPr/>
        </p:nvSpPr>
        <p:spPr>
          <a:xfrm>
            <a:off x="546847" y="1646540"/>
            <a:ext cx="10981765" cy="454807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SzPct val="95000"/>
              <a:buFont typeface="Arial" panose="020B0604020202020204" pitchFamily="34" charset="0"/>
              <a:buNone/>
              <a:defRPr sz="2000" b="1" i="0" kern="1200">
                <a:solidFill>
                  <a:schemeClr val="accent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333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Palatino" pitchFamily="2" charset="0"/>
              <a:buChar char="–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1477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600" b="0" i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6049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Palatino" pitchFamily="2" charset="0"/>
              <a:buChar char="–"/>
              <a:defRPr sz="1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Most of the data we produced for analysis was a combination of rule-based and random sampling.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Based on the age, we generated the annual income of each customer.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Delinquent days are generated randomly between 30,60 and 90 for each customer.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Probability of default is calculated by assigning weights randomly on primary credit score, missed payments, DTI and delinquent days.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Campaign names are generated randomly by clubbing each list of values.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600" b="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8859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B55E1-85DE-6216-35C5-029D308A1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1" y="209427"/>
            <a:ext cx="11430000" cy="997196"/>
          </a:xfrm>
        </p:spPr>
        <p:txBody>
          <a:bodyPr/>
          <a:lstStyle/>
          <a:p>
            <a:r>
              <a:rPr lang="en-US" dirty="0"/>
              <a:t>Challenges during synthetic data generation and graph creation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85869-3354-3BCD-2F0C-3E0E9D6F0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5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E32243-1D27-5069-2068-E38067F07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534326"/>
            <a:ext cx="11430000" cy="417320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Identifying the correlation among the attributes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Analyzing the market research for the attributes based on each constraints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Applying rule-based techniques on fields while generating the synthetic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Identifying the insights on which we might focus to generate graphs</a:t>
            </a:r>
          </a:p>
          <a:p>
            <a:pPr marL="457200" indent="-457200">
              <a:buAutoNum type="arabicPeriod"/>
            </a:pPr>
            <a:endParaRPr lang="en-US" dirty="0"/>
          </a:p>
          <a:p>
            <a:pPr marL="457200" indent="-4572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37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1C125F-E8D3-C2B5-48B0-D52CE2875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14DFCD-42FD-5046-3C61-C4CA00259C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38"/>
          <a:stretch/>
        </p:blipFill>
        <p:spPr>
          <a:xfrm>
            <a:off x="337922" y="414779"/>
            <a:ext cx="11199230" cy="6329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861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54E7A-8177-C292-514B-284E8A751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518"/>
            <a:ext cx="11430000" cy="498598"/>
          </a:xfrm>
        </p:spPr>
        <p:txBody>
          <a:bodyPr/>
          <a:lstStyle/>
          <a:p>
            <a:r>
              <a:rPr lang="en-US" dirty="0"/>
              <a:t>Insights from the graph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5DA1C4-F18C-11CD-B6A7-94B73D4D0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330A77-AF84-A9DD-30B2-766FCA0EB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1792" y="2377206"/>
            <a:ext cx="3322608" cy="38941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8A09EC7-9391-ACA0-F7B5-617C750B0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895" y="1123890"/>
            <a:ext cx="5645761" cy="105370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FB4F7FE-52F2-B7EC-057C-A53F7580DA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2305" y="1065020"/>
            <a:ext cx="6019800" cy="10873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560C50-909A-7861-C130-F35B57E86D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2088" y="2318379"/>
            <a:ext cx="5102370" cy="353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283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2867F-308F-C07D-CC2D-AEC12DD7D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549614"/>
            <a:ext cx="11430000" cy="498598"/>
          </a:xfrm>
        </p:spPr>
        <p:txBody>
          <a:bodyPr/>
          <a:lstStyle/>
          <a:p>
            <a:r>
              <a:rPr lang="en-US" dirty="0"/>
              <a:t>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06649-392A-88BB-670A-315FF8226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08004"/>
            <a:ext cx="2447041" cy="94544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Docker Compose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Dockerfile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A1E26A-E0FE-8EF6-D21D-2A8F0A19C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8D24C1-0D2E-85D4-EED3-AE8F86F85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377" y="2582583"/>
            <a:ext cx="3106401" cy="26870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F42FA4-0E58-B8BF-F133-4869EFB3E3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1364" y="79964"/>
            <a:ext cx="6899636" cy="308419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9BF0F2-AC6E-0DA5-035B-FAFF8393DC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2194" y="2777782"/>
            <a:ext cx="6748806" cy="357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580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F0817-EAB5-BDB5-0549-08700EAAB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7818" y="3001271"/>
            <a:ext cx="4156364" cy="555601"/>
          </a:xfrm>
        </p:spPr>
        <p:txBody>
          <a:bodyPr/>
          <a:lstStyle/>
          <a:p>
            <a:r>
              <a:rPr lang="en-US" sz="4800" dirty="0"/>
              <a:t>Questions 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AE9B31F-A493-94EC-F6F5-57455AB67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97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AT008_Robinson_PPT_template_20160817_1e">
  <a:themeElements>
    <a:clrScheme name="Robinson Office Colors">
      <a:dk1>
        <a:srgbClr val="404041"/>
      </a:dk1>
      <a:lt1>
        <a:srgbClr val="EDEEEF"/>
      </a:lt1>
      <a:dk2>
        <a:srgbClr val="0039A6"/>
      </a:dk2>
      <a:lt2>
        <a:srgbClr val="A4A9AD"/>
      </a:lt2>
      <a:accent1>
        <a:srgbClr val="0039A6"/>
      </a:accent1>
      <a:accent2>
        <a:srgbClr val="C60C30"/>
      </a:accent2>
      <a:accent3>
        <a:srgbClr val="006F42"/>
      </a:accent3>
      <a:accent4>
        <a:srgbClr val="FFC843"/>
      </a:accent4>
      <a:accent5>
        <a:srgbClr val="61B4E4"/>
      </a:accent5>
      <a:accent6>
        <a:srgbClr val="EF7622"/>
      </a:accent6>
      <a:hlink>
        <a:srgbClr val="0563C1"/>
      </a:hlink>
      <a:folHlink>
        <a:srgbClr val="4F5458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latin typeface="Sofia Pro Medium" panose="020B000000000000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Robinson_PPT_template_16x9_CE_3" id="{7E7BB4D5-A6CF-D840-B64A-1A7149FE5A55}" vid="{43DDED81-B479-0843-AF32-54DCDA12F509}"/>
    </a:ext>
  </a:extLst>
</a:theme>
</file>

<file path=ppt/theme/theme3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13482</TotalTime>
  <Words>429</Words>
  <Application>Microsoft Office PowerPoint</Application>
  <PresentationFormat>Widescreen</PresentationFormat>
  <Paragraphs>90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Palatino</vt:lpstr>
      <vt:lpstr>Times New Roman</vt:lpstr>
      <vt:lpstr>Office Theme 2013 - 2022</vt:lpstr>
      <vt:lpstr>MAT008_Robinson_PPT_template_20160817_1e</vt:lpstr>
      <vt:lpstr>Meta Data &amp; Graph DB </vt:lpstr>
      <vt:lpstr>Agenda</vt:lpstr>
      <vt:lpstr>Desired  Data Dictionary</vt:lpstr>
      <vt:lpstr>Synthetic data generation</vt:lpstr>
      <vt:lpstr>Challenges during synthetic data generation and graph creation</vt:lpstr>
      <vt:lpstr>PowerPoint Presentation</vt:lpstr>
      <vt:lpstr>Insights from the graph</vt:lpstr>
      <vt:lpstr>Docker</vt:lpstr>
      <vt:lpstr>Questions ?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Finance Products</dc:title>
  <dc:creator>Shanmukh Sanka</dc:creator>
  <cp:lastModifiedBy>rohit anumolu</cp:lastModifiedBy>
  <cp:revision>20</cp:revision>
  <dcterms:created xsi:type="dcterms:W3CDTF">2023-02-05T22:57:30Z</dcterms:created>
  <dcterms:modified xsi:type="dcterms:W3CDTF">2023-03-06T16:06:46Z</dcterms:modified>
</cp:coreProperties>
</file>

<file path=docProps/thumbnail.jpeg>
</file>